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7" r:id="rId5"/>
    <p:sldId id="268" r:id="rId6"/>
    <p:sldId id="269" r:id="rId7"/>
    <p:sldId id="263" r:id="rId8"/>
    <p:sldId id="265" r:id="rId9"/>
    <p:sldId id="270" r:id="rId10"/>
    <p:sldId id="264" r:id="rId11"/>
    <p:sldId id="266" r:id="rId12"/>
    <p:sldId id="257" r:id="rId13"/>
    <p:sldId id="25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11"/>
    <a:srgbClr val="DAA732"/>
    <a:srgbClr val="6BCCF9"/>
    <a:srgbClr val="63786F"/>
    <a:srgbClr val="A6A6A6"/>
    <a:srgbClr val="499200"/>
    <a:srgbClr val="5A4500"/>
    <a:srgbClr val="BF0000"/>
    <a:srgbClr val="004CCB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40466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F6821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pic>
        <p:nvPicPr>
          <p:cNvPr id="10" name="Obrázok 9" descr="oa_cvt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2446" y="836712"/>
            <a:ext cx="1999109" cy="3198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671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pic>
        <p:nvPicPr>
          <p:cNvPr id="11" name="Obrázok 10" descr="24px-open_access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32" y="5805264"/>
            <a:ext cx="596224" cy="931599"/>
          </a:xfrm>
          <a:prstGeom prst="rect">
            <a:avLst/>
          </a:prstGeom>
        </p:spPr>
      </p:pic>
      <p:cxnSp>
        <p:nvCxnSpPr>
          <p:cNvPr id="12" name="Rovná spojnica 11"/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ln w="38100">
            <a:solidFill>
              <a:srgbClr val="F68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0" name="Obrázok 9" descr="p4zl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3429000"/>
          </a:xfrm>
          <a:prstGeom prst="rect">
            <a:avLst/>
          </a:prstGeom>
        </p:spPr>
      </p:pic>
      <p:pic>
        <p:nvPicPr>
          <p:cNvPr id="7" name="Obrázok 6" descr="logo_CVTISR_verybig_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6997" y="1052737"/>
            <a:ext cx="1075403" cy="1080120"/>
          </a:xfrm>
          <a:prstGeom prst="rect">
            <a:avLst/>
          </a:prstGeom>
        </p:spPr>
      </p:pic>
      <p:pic>
        <p:nvPicPr>
          <p:cNvPr id="8" name="Obrázok 7" descr="EU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1600" y="980728"/>
            <a:ext cx="1323695" cy="1224136"/>
          </a:xfrm>
          <a:prstGeom prst="rect">
            <a:avLst/>
          </a:prstGeom>
        </p:spPr>
      </p:pic>
      <p:pic>
        <p:nvPicPr>
          <p:cNvPr id="9" name="Obrázok 8" descr="logo_opvav_mal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699792" y="980729"/>
            <a:ext cx="1294592" cy="1296143"/>
          </a:xfrm>
          <a:prstGeom prst="rect">
            <a:avLst/>
          </a:prstGeom>
        </p:spPr>
      </p:pic>
      <p:pic>
        <p:nvPicPr>
          <p:cNvPr id="12" name="Obrázok 11" descr="logo MSVVAS SR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427984" y="1220419"/>
            <a:ext cx="2376264" cy="79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45A5-9C7E-45C5-B02F-50802FD77707}" type="datetimeFigureOut">
              <a:rPr lang="sk-SK" smtClean="0"/>
              <a:pPr/>
              <a:t>9. 11. 2015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va.zamecnikova@cvtisr.s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1.bp.blogspot.com/-BoEPh1lh-GE/Ul5Yh-xZH5I/AAAAAAAAAIY/3W7WhjZpvug/s1600/shutterstock_12717188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www.openair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oap3.org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pasteur4oa.e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Open</a:t>
            </a:r>
            <a:r>
              <a:rPr lang="sk-SK" dirty="0" smtClean="0"/>
              <a:t> Access v slovenskom prostredí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Eva Zámečníková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11560" y="4797152"/>
            <a:ext cx="7920880" cy="792088"/>
          </a:xfrm>
          <a:prstGeom prst="rect">
            <a:avLst/>
          </a:prstGeom>
          <a:noFill/>
          <a:ln>
            <a:solidFill>
              <a:srgbClr val="F68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Hlavné aktivity:</a:t>
            </a:r>
          </a:p>
          <a:p>
            <a:pPr lvl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k-SK" dirty="0" smtClean="0"/>
              <a:t>rozširovanie </a:t>
            </a:r>
            <a:r>
              <a:rPr lang="sk-SK" dirty="0" smtClean="0"/>
              <a:t>povedomia o problematike </a:t>
            </a:r>
            <a:r>
              <a:rPr lang="sk-SK" dirty="0" err="1" smtClean="0"/>
              <a:t>Open</a:t>
            </a:r>
            <a:r>
              <a:rPr lang="sk-SK" dirty="0" smtClean="0"/>
              <a:t> Access medzi vedecko-výskumnými pracovníkmi na </a:t>
            </a:r>
            <a:r>
              <a:rPr lang="sk-SK" dirty="0" smtClean="0"/>
              <a:t>univerzitách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zabezpečenie aktívnej participácie v</a:t>
            </a:r>
            <a:r>
              <a:rPr lang="sk-SK" dirty="0" smtClean="0"/>
              <a:t> rámci Akčného plánu Iniciatívy pre otvorené vládnutie v Slovenskej </a:t>
            </a:r>
            <a:r>
              <a:rPr lang="sk-SK" dirty="0" smtClean="0"/>
              <a:t>republike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zabezpečenie </a:t>
            </a:r>
            <a:r>
              <a:rPr lang="sk-SK" dirty="0" smtClean="0"/>
              <a:t>systematického plnenia úloh vyplývajúcich z medzinárodných </a:t>
            </a:r>
            <a:r>
              <a:rPr lang="sk-SK" dirty="0" smtClean="0"/>
              <a:t>projektov</a:t>
            </a:r>
          </a:p>
          <a:p>
            <a:pPr lvl="0"/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Kontaktná kancelária pre </a:t>
            </a:r>
            <a:r>
              <a:rPr lang="sk-SK" dirty="0" err="1" smtClean="0"/>
              <a:t>Open</a:t>
            </a:r>
            <a:r>
              <a:rPr lang="sk-SK" dirty="0" smtClean="0"/>
              <a:t> Access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publikačná</a:t>
            </a:r>
            <a:r>
              <a:rPr lang="sk-SK" dirty="0" smtClean="0"/>
              <a:t>, propagačná a osvetová </a:t>
            </a:r>
            <a:r>
              <a:rPr lang="sk-SK" dirty="0" smtClean="0"/>
              <a:t>činnosť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realizácia </a:t>
            </a:r>
            <a:r>
              <a:rPr lang="sk-SK" dirty="0" smtClean="0"/>
              <a:t>relevantných vzdelávacích aktivít </a:t>
            </a:r>
            <a:r>
              <a:rPr lang="sk-SK" dirty="0" smtClean="0"/>
              <a:t>– </a:t>
            </a:r>
            <a:r>
              <a:rPr lang="sk-SK" dirty="0" smtClean="0"/>
              <a:t>semináre, </a:t>
            </a:r>
            <a:r>
              <a:rPr lang="sk-SK" dirty="0" err="1" smtClean="0"/>
              <a:t>workshopy</a:t>
            </a:r>
            <a:r>
              <a:rPr lang="sk-SK" dirty="0" smtClean="0"/>
              <a:t>, školenia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priama </a:t>
            </a:r>
            <a:r>
              <a:rPr lang="sk-SK" dirty="0" smtClean="0"/>
              <a:t>finančná podpora otvoreného </a:t>
            </a:r>
            <a:r>
              <a:rPr lang="sk-SK" dirty="0" smtClean="0"/>
              <a:t>publikovania </a:t>
            </a:r>
            <a:r>
              <a:rPr lang="sk-SK" dirty="0" smtClean="0"/>
              <a:t>výsledkov vedecko-výskumnej činnosti – nastavenie finančného modelu a </a:t>
            </a:r>
            <a:r>
              <a:rPr lang="sk-SK" dirty="0" smtClean="0"/>
              <a:t>realizácia</a:t>
            </a:r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zriadenie a aktualizácia vlastnej webovej </a:t>
            </a:r>
            <a:r>
              <a:rPr lang="sk-SK" dirty="0" smtClean="0"/>
              <a:t>stránky</a:t>
            </a:r>
            <a:endParaRPr lang="sk-SK" dirty="0" smtClean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zriadenie </a:t>
            </a:r>
            <a:r>
              <a:rPr lang="sk-SK" dirty="0" smtClean="0"/>
              <a:t>a prevádzka otvoreného repozitára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Kontaktná kancelária pre OA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68211"/>
                </a:solidFill>
              </a:rPr>
              <a:t>Aký je náš cieľ?</a:t>
            </a:r>
            <a:endParaRPr lang="sk-SK" dirty="0">
              <a:solidFill>
                <a:srgbClr val="F68211"/>
              </a:solidFill>
            </a:endParaRPr>
          </a:p>
        </p:txBody>
      </p:sp>
      <p:pic>
        <p:nvPicPr>
          <p:cNvPr id="8" name="Zástupný symbol obsahu 7" descr="no_access_un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859227" cy="4572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/>
          <p:cNvSpPr txBox="1">
            <a:spLocks/>
          </p:cNvSpPr>
          <p:nvPr/>
        </p:nvSpPr>
        <p:spPr>
          <a:xfrm>
            <a:off x="2627784" y="4293096"/>
            <a:ext cx="4032448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8211"/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Eva Zámečníková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eva.zamecnikova@cvtisr.sk</a:t>
            </a: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31640" y="63813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Podporujeme výskumné aktivity na Slovensku/Projekt je spolufinancovaný zo zdrojov EÚ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+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+ </a:t>
            </a:r>
            <a:r>
              <a:rPr lang="sk-SK" dirty="0" err="1" smtClean="0"/>
              <a:t>Open</a:t>
            </a:r>
            <a:r>
              <a:rPr lang="sk-SK" dirty="0" smtClean="0"/>
              <a:t> Access (OA) </a:t>
            </a:r>
            <a:r>
              <a:rPr lang="sk-SK" dirty="0" smtClean="0"/>
              <a:t>=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Science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Open</a:t>
            </a:r>
            <a:r>
              <a:rPr lang="sk-SK" dirty="0" smtClean="0"/>
              <a:t> Access v praxi 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26" t="16295" r="40322" b="19151"/>
          <a:stretch>
            <a:fillRect/>
          </a:stretch>
        </p:blipFill>
        <p:spPr bwMode="auto">
          <a:xfrm>
            <a:off x="1547664" y="1484784"/>
            <a:ext cx="5904656" cy="492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05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5075"/>
            <a:ext cx="3773016" cy="52468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Open</a:t>
            </a:r>
            <a:r>
              <a:rPr lang="sk-SK" dirty="0" smtClean="0"/>
              <a:t> Access v praxi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pinion_triagencygreen_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220261" cy="419313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Open</a:t>
            </a:r>
            <a:r>
              <a:rPr lang="sk-SK" dirty="0" smtClean="0"/>
              <a:t> Access v praxi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Open</a:t>
            </a:r>
            <a:r>
              <a:rPr lang="sk-SK" dirty="0" smtClean="0"/>
              <a:t> Access v praxi</a:t>
            </a:r>
            <a:endParaRPr lang="sk-SK" dirty="0"/>
          </a:p>
        </p:txBody>
      </p:sp>
      <p:pic>
        <p:nvPicPr>
          <p:cNvPr id="4" name="Zástupný symbol obsahu 3" descr="http://1.bp.blogspot.com/-BoEPh1lh-GE/Ul5Yh-xZH5I/AAAAAAAAAIY/3W7WhjZpvug/s400/shutterstock_12717188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4888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penAIRE-Log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4437112"/>
            <a:ext cx="1113671" cy="792088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/>
          <a:lstStyle/>
          <a:p>
            <a:endParaRPr lang="sk-SK" b="1" dirty="0" smtClean="0">
              <a:solidFill>
                <a:srgbClr val="E67E22"/>
              </a:solidFill>
            </a:endParaRPr>
          </a:p>
          <a:p>
            <a:r>
              <a:rPr lang="sk-SK" b="1" dirty="0" smtClean="0">
                <a:solidFill>
                  <a:srgbClr val="E67E22"/>
                </a:solidFill>
              </a:rPr>
              <a:t>n</a:t>
            </a:r>
            <a:r>
              <a:rPr lang="sk-SK" b="1" dirty="0" smtClean="0">
                <a:solidFill>
                  <a:srgbClr val="E67E22"/>
                </a:solidFill>
              </a:rPr>
              <a:t>árodný referenčný bod </a:t>
            </a:r>
            <a:r>
              <a:rPr lang="sk-SK" dirty="0" smtClean="0"/>
              <a:t>pre </a:t>
            </a:r>
            <a:r>
              <a:rPr lang="sk-SK" dirty="0" smtClean="0"/>
              <a:t>oblasť politiky prístupu k vedeckým informáciám a ich </a:t>
            </a:r>
            <a:r>
              <a:rPr lang="sk-SK" dirty="0" smtClean="0"/>
              <a:t>uchovávania</a:t>
            </a:r>
          </a:p>
          <a:p>
            <a:endParaRPr lang="sk-SK" b="1" dirty="0" smtClean="0">
              <a:solidFill>
                <a:srgbClr val="E67E22"/>
              </a:solidFill>
            </a:endParaRPr>
          </a:p>
          <a:p>
            <a:r>
              <a:rPr lang="sk-SK" b="1" dirty="0" smtClean="0">
                <a:solidFill>
                  <a:srgbClr val="E67E22"/>
                </a:solidFill>
              </a:rPr>
              <a:t>kľúčová </a:t>
            </a:r>
            <a:r>
              <a:rPr lang="sk-SK" b="1" dirty="0" smtClean="0">
                <a:solidFill>
                  <a:srgbClr val="E67E22"/>
                </a:solidFill>
              </a:rPr>
              <a:t>organizácia</a:t>
            </a:r>
            <a:r>
              <a:rPr lang="sk-SK" dirty="0" smtClean="0">
                <a:solidFill>
                  <a:srgbClr val="E67E22"/>
                </a:solidFill>
              </a:rPr>
              <a:t> </a:t>
            </a:r>
            <a:r>
              <a:rPr lang="sk-SK" dirty="0" smtClean="0"/>
              <a:t>(=</a:t>
            </a:r>
            <a:r>
              <a:rPr lang="sk-SK" dirty="0" err="1" smtClean="0"/>
              <a:t>Key</a:t>
            </a:r>
            <a:r>
              <a:rPr lang="sk-SK" dirty="0" smtClean="0"/>
              <a:t> </a:t>
            </a:r>
            <a:r>
              <a:rPr lang="sk-SK" dirty="0" err="1" smtClean="0"/>
              <a:t>Node</a:t>
            </a:r>
            <a:r>
              <a:rPr lang="sk-SK" dirty="0" smtClean="0"/>
              <a:t>) </a:t>
            </a:r>
            <a:r>
              <a:rPr lang="sk-SK" dirty="0" smtClean="0"/>
              <a:t>v projekte PASTEUR4OA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E67E22"/>
                </a:solidFill>
              </a:rPr>
              <a:t>NOAD</a:t>
            </a:r>
            <a:r>
              <a:rPr lang="sk-SK" dirty="0" smtClean="0"/>
              <a:t> </a:t>
            </a:r>
            <a:r>
              <a:rPr lang="sk-SK" dirty="0" smtClean="0"/>
              <a:t>(= </a:t>
            </a:r>
            <a:r>
              <a:rPr lang="sk-SK" dirty="0" err="1" smtClean="0"/>
              <a:t>National</a:t>
            </a:r>
            <a:r>
              <a:rPr lang="sk-SK" dirty="0" smtClean="0"/>
              <a:t> </a:t>
            </a:r>
            <a:r>
              <a:rPr lang="sk-SK" dirty="0" err="1" smtClean="0"/>
              <a:t>Open</a:t>
            </a:r>
            <a:r>
              <a:rPr lang="sk-SK" dirty="0" smtClean="0"/>
              <a:t> Access </a:t>
            </a:r>
            <a:r>
              <a:rPr lang="sk-SK" dirty="0" err="1" smtClean="0"/>
              <a:t>Desk</a:t>
            </a:r>
            <a:r>
              <a:rPr lang="sk-SK" dirty="0" smtClean="0"/>
              <a:t>) </a:t>
            </a:r>
            <a:r>
              <a:rPr lang="sk-SK" dirty="0" smtClean="0"/>
              <a:t>v projekte OpenAIRE2020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výkonný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zástupca</a:t>
            </a:r>
            <a:r>
              <a:rPr lang="sk-SK" dirty="0" smtClean="0"/>
              <a:t> </a:t>
            </a:r>
            <a:r>
              <a:rPr lang="sk-SK" dirty="0" smtClean="0"/>
              <a:t>v projekte </a:t>
            </a:r>
            <a:r>
              <a:rPr lang="sk-SK" dirty="0" smtClean="0"/>
              <a:t>SCOAP3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CVTI SR?</a:t>
            </a:r>
            <a:endParaRPr lang="sk-SK" dirty="0"/>
          </a:p>
        </p:txBody>
      </p:sp>
      <p:pic>
        <p:nvPicPr>
          <p:cNvPr id="4" name="Obrázok 3" descr="logo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140968"/>
            <a:ext cx="1126190" cy="792088"/>
          </a:xfrm>
          <a:prstGeom prst="rect">
            <a:avLst/>
          </a:prstGeom>
        </p:spPr>
      </p:pic>
      <p:pic>
        <p:nvPicPr>
          <p:cNvPr id="6" name="Obrázok 5" descr="RTEmagicC_scoap3_02.png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445224"/>
            <a:ext cx="767300" cy="62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miesto </a:t>
            </a:r>
            <a:r>
              <a:rPr lang="sk-SK" dirty="0" smtClean="0"/>
              <a:t>prvého kontaktu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metodické </a:t>
            </a:r>
            <a:r>
              <a:rPr lang="sk-SK" dirty="0" smtClean="0"/>
              <a:t>a </a:t>
            </a:r>
            <a:r>
              <a:rPr lang="sk-SK" dirty="0" smtClean="0"/>
              <a:t>poradenské centrum</a:t>
            </a:r>
          </a:p>
          <a:p>
            <a:endParaRPr lang="sk-SK" dirty="0" smtClean="0"/>
          </a:p>
          <a:p>
            <a:r>
              <a:rPr lang="sk-SK" dirty="0" smtClean="0"/>
              <a:t>s</a:t>
            </a:r>
            <a:r>
              <a:rPr lang="sk-SK" dirty="0" smtClean="0"/>
              <a:t>prostredkovateľ aktuálnych </a:t>
            </a:r>
            <a:r>
              <a:rPr lang="sk-SK" dirty="0" smtClean="0"/>
              <a:t>informácií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hlavný sprostredkovateľ komunikácie </a:t>
            </a:r>
            <a:r>
              <a:rPr lang="sk-SK" dirty="0" smtClean="0"/>
              <a:t>medzi </a:t>
            </a:r>
            <a:r>
              <a:rPr lang="sk-SK" dirty="0" smtClean="0"/>
              <a:t>univerzitami, výskumnými inštitúciami </a:t>
            </a:r>
            <a:r>
              <a:rPr lang="sk-SK" dirty="0" smtClean="0"/>
              <a:t>a Európskou </a:t>
            </a:r>
            <a:r>
              <a:rPr lang="sk-SK" dirty="0" smtClean="0"/>
              <a:t>komisiou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Kontaktná kancelária pre OA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1. krok – vytvorenie siete kontaktov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Kontaktná kancelária pre OA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109</Words>
  <Application>Microsoft Office PowerPoint</Application>
  <PresentationFormat>Prezentácia na obrazovke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Open Access v slovenskom prostredí</vt:lpstr>
      <vt:lpstr>Open Science</vt:lpstr>
      <vt:lpstr>Open Access v praxi </vt:lpstr>
      <vt:lpstr>Open Access v praxi </vt:lpstr>
      <vt:lpstr>Open Access v praxi </vt:lpstr>
      <vt:lpstr>Open Access v praxi</vt:lpstr>
      <vt:lpstr>Prečo CVTI SR?</vt:lpstr>
      <vt:lpstr>Kontaktná kancelária pre OA</vt:lpstr>
      <vt:lpstr>Kontaktná kancelária pre OA </vt:lpstr>
      <vt:lpstr>Kontaktná kancelária pre Open Access</vt:lpstr>
      <vt:lpstr>Kontaktná kancelária pre OA</vt:lpstr>
      <vt:lpstr>Aký je náš cieľ?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Herda</dc:creator>
  <cp:lastModifiedBy>eva.chmelkova</cp:lastModifiedBy>
  <cp:revision>71</cp:revision>
  <dcterms:created xsi:type="dcterms:W3CDTF">2013-10-21T12:55:51Z</dcterms:created>
  <dcterms:modified xsi:type="dcterms:W3CDTF">2015-11-10T07:24:11Z</dcterms:modified>
</cp:coreProperties>
</file>